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66" r:id="rId4"/>
    <p:sldId id="260" r:id="rId5"/>
    <p:sldId id="261" r:id="rId6"/>
    <p:sldId id="267" r:id="rId7"/>
    <p:sldId id="263" r:id="rId8"/>
    <p:sldId id="268" r:id="rId9"/>
    <p:sldId id="276" r:id="rId10"/>
    <p:sldId id="277" r:id="rId11"/>
    <p:sldId id="278" r:id="rId12"/>
    <p:sldId id="269" r:id="rId13"/>
    <p:sldId id="272" r:id="rId14"/>
    <p:sldId id="273" r:id="rId15"/>
    <p:sldId id="274" r:id="rId16"/>
    <p:sldId id="279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38F03-0EAB-498C-A4C8-2915EA41D85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A3821-A0E8-4FBC-A402-9755306A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8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50E77-84DB-45DA-A826-81CD5600138C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8CADF9-E620-4991-80F3-67BAC34450D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8CADF9-E620-4991-80F3-67BAC34450D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8CADF9-E620-4991-80F3-67BAC34450D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8CADF9-E620-4991-80F3-67BAC34450D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DF9-E620-4991-80F3-67BAC34450D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8CADF9-E620-4991-80F3-67BAC34450D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8CADF9-E620-4991-80F3-67BAC34450D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8CADF9-E620-4991-80F3-67BAC34450D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E44B5A-7A40-40EE-A50E-42C662DAF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images (1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1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857232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vi-VN" sz="4000" dirty="0" smtClean="0">
                <a:solidFill>
                  <a:srgbClr val="FF0000"/>
                </a:solidFill>
              </a:rPr>
              <a:t>KIỂM TRA BÀI CŨ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285992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t/</a:t>
            </a:r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60" y="714356"/>
            <a:ext cx="4140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solidFill>
                  <a:srgbClr val="00B0F0"/>
                </a:solidFill>
              </a:rPr>
              <a:t> </a:t>
            </a:r>
            <a:r>
              <a:rPr lang="vi-VN" sz="3200" u="sng" dirty="0" smtClean="0"/>
              <a:t>Chính tả ( Nghe – viết 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images (3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3048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vi-VN" sz="4000" dirty="0">
                <a:cs typeface="Times New Roman" pitchFamily="18" charset="0"/>
              </a:rPr>
              <a:t>b</a:t>
            </a:r>
            <a:r>
              <a:rPr lang="en-US" sz="4000" dirty="0" smtClean="0">
                <a:cs typeface="Times New Roman" pitchFamily="18" charset="0"/>
              </a:rPr>
              <a:t>/  </a:t>
            </a:r>
            <a:r>
              <a:rPr lang="en-US" sz="4000" dirty="0" err="1">
                <a:solidFill>
                  <a:srgbClr val="FF0000"/>
                </a:solidFill>
                <a:cs typeface="Times New Roman" pitchFamily="18" charset="0"/>
              </a:rPr>
              <a:t>ên</a:t>
            </a: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hoặc</a:t>
            </a: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Times New Roman" pitchFamily="18" charset="0"/>
              </a:rPr>
              <a:t>ênh</a:t>
            </a: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en-US" sz="4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5363" name="Rectangle 5"/>
          <p:cNvSpPr>
            <a:spLocks noRot="1" noChangeArrowheads="1"/>
          </p:cNvSpPr>
          <p:nvPr/>
        </p:nvSpPr>
        <p:spPr bwMode="auto">
          <a:xfrm>
            <a:off x="457200" y="2824163"/>
            <a:ext cx="845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 b="0">
                <a:solidFill>
                  <a:srgbClr val="0000FF"/>
                </a:solidFill>
                <a:cs typeface="Times New Roman" pitchFamily="18" charset="0"/>
              </a:rPr>
              <a:t>      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81000" y="1044575"/>
            <a:ext cx="8382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cs typeface="Times New Roman" pitchFamily="18" charset="0"/>
              </a:rPr>
              <a:t>       </a:t>
            </a:r>
            <a:r>
              <a:rPr lang="en-US" sz="4400" dirty="0" err="1">
                <a:solidFill>
                  <a:srgbClr val="00B050"/>
                </a:solidFill>
                <a:cs typeface="Times New Roman" pitchFamily="18" charset="0"/>
              </a:rPr>
              <a:t>Hội</a:t>
            </a:r>
            <a:r>
              <a:rPr lang="en-US" sz="4400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cs typeface="Times New Roman" pitchFamily="18" charset="0"/>
              </a:rPr>
              <a:t>đua</a:t>
            </a:r>
            <a:r>
              <a:rPr lang="en-US" sz="4400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cs typeface="Times New Roman" pitchFamily="18" charset="0"/>
              </a:rPr>
              <a:t>thuyền</a:t>
            </a:r>
            <a:endParaRPr lang="en-US" sz="4400" dirty="0">
              <a:solidFill>
                <a:srgbClr val="00B05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cs typeface="Times New Roman" pitchFamily="18" charset="0"/>
              </a:rPr>
              <a:t>      </a:t>
            </a:r>
            <a:r>
              <a:rPr lang="en-US" sz="3200" dirty="0" err="1">
                <a:cs typeface="Times New Roman" pitchFamily="18" charset="0"/>
              </a:rPr>
              <a:t>Mặt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sông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vẫn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bập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bềnh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sóng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vỗ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cs typeface="Times New Roman" pitchFamily="18" charset="0"/>
              </a:rPr>
              <a:t>     </a:t>
            </a:r>
            <a:r>
              <a:rPr lang="en-US" sz="3200" dirty="0" err="1">
                <a:cs typeface="Times New Roman" pitchFamily="18" charset="0"/>
              </a:rPr>
              <a:t>Đến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giờ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đua</a:t>
            </a:r>
            <a:r>
              <a:rPr lang="en-US" sz="3200" dirty="0">
                <a:cs typeface="Times New Roman" pitchFamily="18" charset="0"/>
              </a:rPr>
              <a:t>, l </a:t>
            </a:r>
            <a:r>
              <a:rPr lang="en-US" sz="3200" dirty="0" smtClean="0">
                <a:cs typeface="Times New Roman" pitchFamily="18" charset="0"/>
              </a:rPr>
              <a:t>…… </a:t>
            </a:r>
            <a:r>
              <a:rPr lang="en-US" sz="3200" dirty="0" err="1">
                <a:cs typeface="Times New Roman" pitchFamily="18" charset="0"/>
              </a:rPr>
              <a:t>phát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ra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bằng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hồi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dõng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dạc</a:t>
            </a:r>
            <a:r>
              <a:rPr lang="en-US" sz="3200" dirty="0">
                <a:cs typeface="Times New Roman" pitchFamily="18" charset="0"/>
              </a:rPr>
              <a:t>. </a:t>
            </a:r>
            <a:r>
              <a:rPr lang="en-US" sz="3200" dirty="0" err="1">
                <a:cs typeface="Times New Roman" pitchFamily="18" charset="0"/>
              </a:rPr>
              <a:t>Bốn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chiếc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thuyền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đang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dập</a:t>
            </a:r>
            <a:r>
              <a:rPr lang="en-US" sz="3200" dirty="0">
                <a:cs typeface="Times New Roman" pitchFamily="18" charset="0"/>
              </a:rPr>
              <a:t> d…… </a:t>
            </a:r>
            <a:r>
              <a:rPr lang="en-US" sz="3200" dirty="0" err="1">
                <a:cs typeface="Times New Roman" pitchFamily="18" charset="0"/>
              </a:rPr>
              <a:t>trên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mặt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nước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lập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tức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lao</a:t>
            </a:r>
            <a:r>
              <a:rPr lang="en-US" sz="3200" dirty="0">
                <a:cs typeface="Times New Roman" pitchFamily="18" charset="0"/>
              </a:rPr>
              <a:t> l…. </a:t>
            </a:r>
            <a:r>
              <a:rPr lang="en-US" sz="3200" dirty="0" err="1">
                <a:cs typeface="Times New Roman" pitchFamily="18" charset="0"/>
              </a:rPr>
              <a:t>phía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trước</a:t>
            </a:r>
            <a:r>
              <a:rPr lang="en-US" sz="3200" dirty="0">
                <a:cs typeface="Times New Roman" pitchFamily="18" charset="0"/>
              </a:rPr>
              <a:t>. B…… </a:t>
            </a:r>
            <a:r>
              <a:rPr lang="en-US" sz="3200" dirty="0" err="1">
                <a:cs typeface="Times New Roman" pitchFamily="18" charset="0"/>
              </a:rPr>
              <a:t>bờ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sông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thúc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tiếp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người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xem</a:t>
            </a:r>
            <a:r>
              <a:rPr lang="en-US" sz="3200" dirty="0">
                <a:cs typeface="Times New Roman" pitchFamily="18" charset="0"/>
              </a:rPr>
              <a:t> la </a:t>
            </a:r>
            <a:r>
              <a:rPr lang="en-US" sz="3200" dirty="0" err="1">
                <a:cs typeface="Times New Roman" pitchFamily="18" charset="0"/>
              </a:rPr>
              <a:t>hét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cổ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vũ</a:t>
            </a:r>
            <a:r>
              <a:rPr lang="en-US" sz="3200" dirty="0">
                <a:cs typeface="Times New Roman" pitchFamily="18" charset="0"/>
              </a:rPr>
              <a:t>. </a:t>
            </a:r>
            <a:r>
              <a:rPr lang="en-US" sz="3200" dirty="0" err="1">
                <a:cs typeface="Times New Roman" pitchFamily="18" charset="0"/>
              </a:rPr>
              <a:t>Các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em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nhỏ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được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bố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công</a:t>
            </a:r>
            <a:r>
              <a:rPr lang="en-US" sz="3200" dirty="0">
                <a:cs typeface="Times New Roman" pitchFamily="18" charset="0"/>
              </a:rPr>
              <a:t> k…… </a:t>
            </a:r>
            <a:r>
              <a:rPr lang="en-US" sz="3200" dirty="0" err="1">
                <a:cs typeface="Times New Roman" pitchFamily="18" charset="0"/>
              </a:rPr>
              <a:t>trên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vai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cũng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hò</a:t>
            </a:r>
            <a:r>
              <a:rPr lang="en-US" sz="3200" dirty="0">
                <a:cs typeface="Times New Roman" pitchFamily="18" charset="0"/>
              </a:rPr>
              <a:t> reo </a:t>
            </a:r>
            <a:r>
              <a:rPr lang="en-US" sz="3200" dirty="0" err="1">
                <a:cs typeface="Times New Roman" pitchFamily="18" charset="0"/>
              </a:rPr>
              <a:t>vui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mừng</a:t>
            </a:r>
            <a:r>
              <a:rPr lang="en-US" sz="3200" dirty="0">
                <a:cs typeface="Times New Roman" pitchFamily="18" charset="0"/>
              </a:rPr>
              <a:t>. </a:t>
            </a:r>
            <a:r>
              <a:rPr lang="en-US" sz="3200" dirty="0" err="1">
                <a:cs typeface="Times New Roman" pitchFamily="18" charset="0"/>
              </a:rPr>
              <a:t>Bốn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chiếc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thuyền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như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bốn</a:t>
            </a:r>
            <a:r>
              <a:rPr lang="en-US" sz="3200" dirty="0">
                <a:cs typeface="Times New Roman" pitchFamily="18" charset="0"/>
              </a:rPr>
              <a:t> con </a:t>
            </a:r>
            <a:r>
              <a:rPr lang="en-US" sz="3200" dirty="0" err="1">
                <a:cs typeface="Times New Roman" pitchFamily="18" charset="0"/>
              </a:rPr>
              <a:t>rồng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vươn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dài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vút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</a:t>
            </a:r>
            <a:r>
              <a:rPr lang="en-US" sz="3200" dirty="0">
                <a:cs typeface="Times New Roman" pitchFamily="18" charset="0"/>
              </a:rPr>
              <a:t>…  </a:t>
            </a:r>
            <a:r>
              <a:rPr lang="en-US" sz="3200" dirty="0" err="1">
                <a:cs typeface="Times New Roman" pitchFamily="18" charset="0"/>
              </a:rPr>
              <a:t>mặt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nước</a:t>
            </a:r>
            <a:r>
              <a:rPr lang="en-US" sz="3200" dirty="0">
                <a:cs typeface="Times New Roman" pitchFamily="18" charset="0"/>
              </a:rPr>
              <a:t> m…… </a:t>
            </a:r>
            <a:r>
              <a:rPr lang="en-US" sz="3200" dirty="0" err="1">
                <a:cs typeface="Times New Roman" pitchFamily="18" charset="0"/>
              </a:rPr>
              <a:t>mông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571868" y="2701349"/>
            <a:ext cx="10048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dirty="0">
                <a:solidFill>
                  <a:srgbClr val="FF0000"/>
                </a:solidFill>
                <a:cs typeface="Times New Roman" pitchFamily="18" charset="0"/>
              </a:rPr>
              <a:t>ệ</a:t>
            </a:r>
            <a:r>
              <a:rPr 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nh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42910" y="3643314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dirty="0" err="1">
                <a:solidFill>
                  <a:srgbClr val="FF0000"/>
                </a:solidFill>
                <a:cs typeface="Times New Roman" pitchFamily="18" charset="0"/>
              </a:rPr>
              <a:t>ề</a:t>
            </a:r>
            <a:r>
              <a:rPr 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nh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362720" y="3630618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 smtClean="0">
                <a:solidFill>
                  <a:srgbClr val="FF0000"/>
                </a:solidFill>
                <a:cs typeface="Times New Roman" pitchFamily="18" charset="0"/>
              </a:rPr>
              <a:t>ên</a:t>
            </a:r>
            <a:r>
              <a:rPr lang="vi-VN" sz="32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1885936" y="4130684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ên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681022" y="5130816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ênh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1928794" y="6072206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ên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4748218" y="6072206"/>
            <a:ext cx="125254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ênh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351" grpId="0"/>
      <p:bldP spid="14353" grpId="0"/>
      <p:bldP spid="14354" grpId="0"/>
      <p:bldP spid="14355" grpId="0"/>
      <p:bldP spid="14356" grpId="0"/>
      <p:bldP spid="14357" grpId="0"/>
      <p:bldP spid="14358" grpId="0"/>
      <p:bldP spid="143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9" name="Picture 7" descr="C:\Users\ADMIN\Downloads\images (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images (2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images (3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Slide" r:id="rId3" imgW="4572049" imgH="3429015" progId="PowerPoint.Slide.8">
                  <p:embed/>
                </p:oleObj>
              </mc:Choice>
              <mc:Fallback>
                <p:oleObj name="Slide" r:id="rId3" imgW="4572049" imgH="3429015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3200" u="sng" dirty="0" smtClean="0"/>
              <a:t>Chính tả ( Nghe – viết )</a:t>
            </a:r>
          </a:p>
          <a:p>
            <a:pPr>
              <a:buNone/>
            </a:pPr>
            <a:r>
              <a:rPr lang="vi-VN" sz="3200" dirty="0" smtClean="0">
                <a:solidFill>
                  <a:srgbClr val="FF0000"/>
                </a:solidFill>
              </a:rPr>
              <a:t>                    </a:t>
            </a:r>
            <a:r>
              <a:rPr lang="en-US" sz="3200" dirty="0" err="1" smtClean="0">
                <a:solidFill>
                  <a:srgbClr val="0000CC"/>
                </a:solidFill>
              </a:rPr>
              <a:t>Sự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tích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lễ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hội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Chử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Đồng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Tử</a:t>
            </a: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00240"/>
            <a:ext cx="9001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5000628" y="3786190"/>
            <a:ext cx="3714776" cy="2764215"/>
          </a:xfrm>
          <a:prstGeom prst="cloudCallout">
            <a:avLst>
              <a:gd name="adj1" fmla="val 51366"/>
              <a:gd name="adj2" fmla="val -53426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square" lIns="9144" rIns="9144">
            <a:spAutoFit/>
          </a:bodyPr>
          <a:lstStyle/>
          <a:p>
            <a:pPr algn="ctr">
              <a:spcBef>
                <a:spcPct val="50000"/>
              </a:spcBef>
              <a:buClr>
                <a:srgbClr val="00CC99"/>
              </a:buClr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42844" y="3995678"/>
            <a:ext cx="464347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 smtClean="0">
                <a:solidFill>
                  <a:srgbClr val="000099"/>
                </a:solidFill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cs typeface="Times New Roman" pitchFamily="18" charset="0"/>
              </a:rPr>
              <a:t>dân</a:t>
            </a:r>
            <a:r>
              <a:rPr lang="en-US" sz="24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0099"/>
                </a:solidFill>
                <a:cs typeface="Times New Roman" pitchFamily="18" charset="0"/>
              </a:rPr>
              <a:t>đền</a:t>
            </a:r>
            <a:r>
              <a:rPr lang="en-US" sz="24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cs typeface="Times New Roman" pitchFamily="18" charset="0"/>
              </a:rPr>
              <a:t>thề</a:t>
            </a:r>
            <a:r>
              <a:rPr lang="en-US" sz="2400" dirty="0" smtClean="0">
                <a:solidFill>
                  <a:srgbClr val="000099"/>
                </a:solidFill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0099"/>
                </a:solidFill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000099"/>
                </a:solidFill>
                <a:cs typeface="Times New Roman" pitchFamily="18" charset="0"/>
              </a:rPr>
              <a:t> n</a:t>
            </a:r>
            <a:r>
              <a:rPr lang="vi-VN" sz="2400" dirty="0" smtClean="0">
                <a:solidFill>
                  <a:srgbClr val="000099"/>
                </a:solidFill>
                <a:cs typeface="Times New Roman" pitchFamily="18" charset="0"/>
              </a:rPr>
              <a:t>ơi</a:t>
            </a:r>
            <a:r>
              <a:rPr lang="en-US" sz="24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cs typeface="Times New Roman" pitchFamily="18" charset="0"/>
              </a:rPr>
              <a:t>bên</a:t>
            </a:r>
            <a:r>
              <a:rPr lang="en-US" sz="24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cs typeface="Times New Roman" pitchFamily="18" charset="0"/>
              </a:rPr>
              <a:t>sông</a:t>
            </a:r>
            <a:r>
              <a:rPr lang="en-US" sz="24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cs typeface="Times New Roman" pitchFamily="18" charset="0"/>
              </a:rPr>
              <a:t>Hồng</a:t>
            </a:r>
            <a:r>
              <a:rPr lang="en-US" sz="2400" dirty="0" smtClean="0">
                <a:solidFill>
                  <a:srgbClr val="000099"/>
                </a:solidFill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srgbClr val="000099"/>
                </a:solidFill>
                <a:cs typeface="Times New Roman" pitchFamily="18" charset="0"/>
              </a:rPr>
              <a:t> t</a:t>
            </a:r>
            <a:r>
              <a:rPr lang="vi-VN" sz="2400" dirty="0" smtClean="0">
                <a:solidFill>
                  <a:srgbClr val="000099"/>
                </a:solidFill>
                <a:cs typeface="Times New Roman" pitchFamily="18" charset="0"/>
              </a:rPr>
              <a:t>ừ</a:t>
            </a:r>
            <a:r>
              <a:rPr lang="en-US" sz="24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0099"/>
                </a:solidFill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000099"/>
                </a:solidFill>
                <a:cs typeface="Times New Roman" pitchFamily="18" charset="0"/>
              </a:rPr>
              <a:t> h</a:t>
            </a:r>
            <a:r>
              <a:rPr lang="vi-VN" sz="2400" dirty="0" smtClean="0">
                <a:solidFill>
                  <a:srgbClr val="000099"/>
                </a:solidFill>
                <a:cs typeface="Times New Roman" pitchFamily="18" charset="0"/>
              </a:rPr>
              <a:t>ằng</a:t>
            </a:r>
            <a:r>
              <a:rPr lang="en-US" sz="2400" dirty="0" smtClean="0">
                <a:solidFill>
                  <a:srgbClr val="000099"/>
                </a:solidFill>
                <a:cs typeface="Times New Roman" pitchFamily="18" charset="0"/>
              </a:rPr>
              <a:t> n</a:t>
            </a:r>
            <a:r>
              <a:rPr lang="vi-VN" sz="2400" dirty="0" smtClean="0">
                <a:solidFill>
                  <a:srgbClr val="000099"/>
                </a:solidFill>
                <a:cs typeface="Times New Roman" pitchFamily="18" charset="0"/>
              </a:rPr>
              <a:t>ă</a:t>
            </a:r>
            <a:r>
              <a:rPr lang="en-US" sz="2400" dirty="0" smtClean="0">
                <a:solidFill>
                  <a:srgbClr val="000099"/>
                </a:solidFill>
                <a:cs typeface="Times New Roman" pitchFamily="18" charset="0"/>
              </a:rPr>
              <a:t>m,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suốt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mấy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mùa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xuân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vùng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bờ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bãi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sông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Hồng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nô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nức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lễ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mở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tưởng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nhớ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cs typeface="Times New Roman" pitchFamily="18" charset="0"/>
              </a:rPr>
              <a:t>ông</a:t>
            </a:r>
            <a:r>
              <a:rPr lang="en-US" sz="2400" dirty="0" smtClean="0">
                <a:solidFill>
                  <a:srgbClr val="0000CC"/>
                </a:solidFill>
                <a:cs typeface="Times New Roman" pitchFamily="18" charset="0"/>
              </a:rPr>
              <a:t>.</a:t>
            </a:r>
            <a:endParaRPr lang="vi-VN" sz="2400" dirty="0" smtClean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sz="2400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-32" y="0"/>
            <a:ext cx="4929222" cy="428604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u="sng" dirty="0" err="1">
                <a:solidFill>
                  <a:srgbClr val="000099"/>
                </a:solidFill>
                <a:cs typeface="Times New Roman" pitchFamily="18" charset="0"/>
              </a:rPr>
              <a:t>Tìm</a:t>
            </a:r>
            <a:r>
              <a:rPr lang="en-US" sz="3600" u="sng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0099"/>
                </a:solidFill>
                <a:cs typeface="Times New Roman" pitchFamily="18" charset="0"/>
              </a:rPr>
              <a:t>hiểu</a:t>
            </a:r>
            <a:r>
              <a:rPr lang="en-US" sz="3600" u="sng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0099"/>
                </a:solidFill>
                <a:cs typeface="Times New Roman" pitchFamily="18" charset="0"/>
              </a:rPr>
              <a:t>nội</a:t>
            </a:r>
            <a:r>
              <a:rPr lang="en-US" sz="3600" u="sng" dirty="0">
                <a:solidFill>
                  <a:srgbClr val="000099"/>
                </a:solidFill>
                <a:cs typeface="Times New Roman" pitchFamily="18" charset="0"/>
              </a:rPr>
              <a:t> dung </a:t>
            </a:r>
            <a:r>
              <a:rPr lang="en-US" sz="3600" u="sng" dirty="0" err="1">
                <a:solidFill>
                  <a:srgbClr val="000099"/>
                </a:solidFill>
                <a:cs typeface="Times New Roman" pitchFamily="18" charset="0"/>
              </a:rPr>
              <a:t>bài</a:t>
            </a:r>
            <a:r>
              <a:rPr lang="en-US" sz="3600" u="sng" dirty="0">
                <a:solidFill>
                  <a:srgbClr val="000099"/>
                </a:solidFill>
                <a:cs typeface="Times New Roman" pitchFamily="18" charset="0"/>
              </a:rPr>
              <a:t>:</a:t>
            </a:r>
            <a:endParaRPr lang="en-US" sz="3600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85794"/>
            <a:ext cx="914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vi-VN" sz="2800" dirty="0" smtClean="0">
                <a:cs typeface="Times New Roman" pitchFamily="18" charset="0"/>
              </a:rPr>
              <a:t>     </a:t>
            </a:r>
            <a:r>
              <a:rPr lang="en-US" sz="2800" dirty="0" err="1" smtClean="0">
                <a:cs typeface="Times New Roman" pitchFamily="18" charset="0"/>
              </a:rPr>
              <a:t>Sau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khi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đã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về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trời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Chử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Đồng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Tử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còn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nhiều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lần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hiển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linh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giúp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dân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đánh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giặc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2800" dirty="0">
                <a:cs typeface="Times New Roman" pitchFamily="18" charset="0"/>
              </a:rPr>
              <a:t>    </a:t>
            </a:r>
            <a:r>
              <a:rPr lang="en-US" sz="2800" dirty="0" err="1">
                <a:cs typeface="Times New Roman" pitchFamily="18" charset="0"/>
              </a:rPr>
              <a:t>Nhân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dân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ghi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nhớ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công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ơn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Chử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Đồng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Tử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lập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đền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thờ</a:t>
            </a:r>
            <a:r>
              <a:rPr lang="en-US" sz="2800" dirty="0">
                <a:cs typeface="Times New Roman" pitchFamily="18" charset="0"/>
              </a:rPr>
              <a:t> ở </a:t>
            </a:r>
            <a:r>
              <a:rPr lang="en-US" sz="2800" dirty="0" err="1">
                <a:cs typeface="Times New Roman" pitchFamily="18" charset="0"/>
              </a:rPr>
              <a:t>nhiều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nơi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bên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sông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Hồng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en-US" sz="2800" dirty="0" err="1">
                <a:cs typeface="Times New Roman" pitchFamily="18" charset="0"/>
              </a:rPr>
              <a:t>Cũng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từ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đó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hằng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năm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suốt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mấy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tháng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mùa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xuân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cả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một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vùng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bờ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bãi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sông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Hồng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lại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nô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nức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làm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lễ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mở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hội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để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tưởng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nhớ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ông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vi-VN" sz="28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11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vi-VN" dirty="0" smtClean="0">
                <a:cs typeface="Times New Roman" pitchFamily="18" charset="0"/>
              </a:rPr>
              <a:t>    </a:t>
            </a:r>
          </a:p>
          <a:p>
            <a:pPr>
              <a:spcBef>
                <a:spcPct val="50000"/>
              </a:spcBef>
              <a:buNone/>
              <a:defRPr/>
            </a:pPr>
            <a:endParaRPr lang="vi-VN" dirty="0" smtClean="0"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  <a:defRPr/>
            </a:pPr>
            <a:r>
              <a:rPr lang="vi-VN" dirty="0" smtClean="0">
                <a:cs typeface="Times New Roman" pitchFamily="18" charset="0"/>
              </a:rPr>
              <a:t>    </a:t>
            </a:r>
            <a:r>
              <a:rPr lang="en-US" dirty="0" err="1" smtClean="0">
                <a:cs typeface="Times New Roman" pitchFamily="18" charset="0"/>
              </a:rPr>
              <a:t>Sau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khi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đã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về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trời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Chử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Đồng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Tử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còn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nhiều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lần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hiển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linh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giúp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dân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đánh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giặc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dirty="0" smtClean="0">
                <a:cs typeface="Times New Roman" pitchFamily="18" charset="0"/>
              </a:rPr>
              <a:t>    </a:t>
            </a:r>
            <a:r>
              <a:rPr lang="en-US" dirty="0" err="1" smtClean="0">
                <a:cs typeface="Times New Roman" pitchFamily="18" charset="0"/>
              </a:rPr>
              <a:t>Nhân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dân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ghi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nhớ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công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ơn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Chử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Đồng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Tử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lập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đền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thờ</a:t>
            </a:r>
            <a:r>
              <a:rPr lang="en-US" dirty="0" smtClean="0">
                <a:cs typeface="Times New Roman" pitchFamily="18" charset="0"/>
              </a:rPr>
              <a:t> ở </a:t>
            </a:r>
            <a:r>
              <a:rPr lang="en-US" dirty="0" err="1" smtClean="0">
                <a:cs typeface="Times New Roman" pitchFamily="18" charset="0"/>
              </a:rPr>
              <a:t>nhiều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nơi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bên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sông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Hồng</a:t>
            </a:r>
            <a:r>
              <a:rPr lang="en-US" dirty="0" smtClean="0">
                <a:cs typeface="Times New Roman" pitchFamily="18" charset="0"/>
              </a:rPr>
              <a:t>. </a:t>
            </a:r>
            <a:r>
              <a:rPr lang="en-US" dirty="0" err="1" smtClean="0">
                <a:cs typeface="Times New Roman" pitchFamily="18" charset="0"/>
              </a:rPr>
              <a:t>Cũng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từ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đó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hằng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năm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suốt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mấy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tháng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mùa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xuân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cả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một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vùng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bờ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bãi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sông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Hồng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lại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nô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nức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làm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lễ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mở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hội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để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tưởng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nhớ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ông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  <a:buNone/>
              <a:defRPr/>
            </a:pPr>
            <a:r>
              <a:rPr lang="en-US" i="1" dirty="0" smtClean="0">
                <a:cs typeface="Times New Roman" pitchFamily="18" charset="0"/>
              </a:rPr>
              <a:t>                                                              Theo </a:t>
            </a:r>
            <a:r>
              <a:rPr lang="en-US" i="1" dirty="0" err="1" smtClean="0">
                <a:cs typeface="Times New Roman" pitchFamily="18" charset="0"/>
              </a:rPr>
              <a:t>Hoàng</a:t>
            </a:r>
            <a:r>
              <a:rPr lang="en-US" i="1" dirty="0" smtClean="0">
                <a:cs typeface="Times New Roman" pitchFamily="18" charset="0"/>
              </a:rPr>
              <a:t> </a:t>
            </a:r>
            <a:r>
              <a:rPr lang="en-US" i="1" dirty="0" err="1" smtClean="0">
                <a:cs typeface="Times New Roman" pitchFamily="18" charset="0"/>
              </a:rPr>
              <a:t>Lê</a:t>
            </a:r>
            <a:endParaRPr lang="vi-VN" i="1" dirty="0" smtClean="0"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  <a:defRPr/>
            </a:pPr>
            <a:endParaRPr lang="en-US" dirty="0"/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71406" y="9508"/>
            <a:ext cx="5181600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u="sng" dirty="0" err="1">
                <a:solidFill>
                  <a:srgbClr val="000099"/>
                </a:solidFill>
                <a:cs typeface="Times New Roman" pitchFamily="18" charset="0"/>
              </a:rPr>
              <a:t>Tìm</a:t>
            </a:r>
            <a:r>
              <a:rPr lang="en-US" sz="3600" u="sng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0099"/>
                </a:solidFill>
                <a:cs typeface="Times New Roman" pitchFamily="18" charset="0"/>
              </a:rPr>
              <a:t>hiểu</a:t>
            </a:r>
            <a:r>
              <a:rPr lang="en-US" sz="3600" u="sng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0099"/>
                </a:solidFill>
                <a:cs typeface="Times New Roman" pitchFamily="18" charset="0"/>
              </a:rPr>
              <a:t>nội</a:t>
            </a:r>
            <a:r>
              <a:rPr lang="en-US" sz="3600" u="sng" dirty="0">
                <a:solidFill>
                  <a:srgbClr val="000099"/>
                </a:solidFill>
                <a:cs typeface="Times New Roman" pitchFamily="18" charset="0"/>
              </a:rPr>
              <a:t> dung </a:t>
            </a:r>
            <a:r>
              <a:rPr lang="en-US" sz="3600" u="sng" dirty="0" err="1">
                <a:solidFill>
                  <a:srgbClr val="000099"/>
                </a:solidFill>
                <a:cs typeface="Times New Roman" pitchFamily="18" charset="0"/>
              </a:rPr>
              <a:t>bài</a:t>
            </a:r>
            <a:r>
              <a:rPr lang="en-US" sz="3600" u="sng" dirty="0">
                <a:solidFill>
                  <a:srgbClr val="000099"/>
                </a:solidFill>
                <a:cs typeface="Times New Roman" pitchFamily="18" charset="0"/>
              </a:rPr>
              <a:t>:</a:t>
            </a:r>
            <a:endParaRPr lang="en-US" sz="3600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443310" y="4357694"/>
            <a:ext cx="5129218" cy="2389406"/>
          </a:xfrm>
          <a:prstGeom prst="cloudCallout">
            <a:avLst>
              <a:gd name="adj1" fmla="val 53662"/>
              <a:gd name="adj2" fmla="val -5347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square" lIns="9144" rIns="9144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</a:pPr>
            <a:r>
              <a:rPr lang="en-US" sz="3200" dirty="0" err="1">
                <a:solidFill>
                  <a:srgbClr val="000099"/>
                </a:solidFill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cs typeface="Times New Roman" pitchFamily="18" charset="0"/>
              </a:rPr>
              <a:t>tựa</a:t>
            </a:r>
            <a:r>
              <a:rPr lang="en-US" sz="32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99"/>
                </a:solidFill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99"/>
                </a:solidFill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cs typeface="Times New Roman" pitchFamily="18" charset="0"/>
              </a:rPr>
              <a:t>mấy</a:t>
            </a:r>
            <a:r>
              <a:rPr lang="en-US" sz="32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99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42910" y="4857760"/>
            <a:ext cx="243840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vi-VN" dirty="0" smtClean="0">
                <a:cs typeface="Times New Roman" pitchFamily="18" charset="0"/>
              </a:rPr>
              <a:t>    </a:t>
            </a:r>
          </a:p>
          <a:p>
            <a:pPr>
              <a:spcBef>
                <a:spcPct val="50000"/>
              </a:spcBef>
              <a:buNone/>
              <a:defRPr/>
            </a:pPr>
            <a:endParaRPr lang="vi-VN" dirty="0" smtClean="0"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  <a:defRPr/>
            </a:pPr>
            <a:endParaRPr lang="vi-VN" dirty="0" smtClean="0"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  <a:defRPr/>
            </a:pPr>
            <a:r>
              <a:rPr lang="vi-VN" dirty="0" smtClean="0">
                <a:cs typeface="Times New Roman" pitchFamily="18" charset="0"/>
              </a:rPr>
              <a:t>    </a:t>
            </a:r>
            <a:r>
              <a:rPr lang="en-US" dirty="0" smtClean="0">
                <a:cs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   </a:t>
            </a:r>
            <a:r>
              <a:rPr lang="en-US" u="sng" dirty="0" err="1" smtClean="0">
                <a:cs typeface="Times New Roman" pitchFamily="18" charset="0"/>
              </a:rPr>
              <a:t>Sau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khi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đã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về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trời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u="sng" dirty="0" err="1" smtClean="0">
                <a:cs typeface="Times New Roman" pitchFamily="18" charset="0"/>
              </a:rPr>
              <a:t>Chử</a:t>
            </a:r>
            <a:r>
              <a:rPr lang="en-US" u="sng" dirty="0" smtClean="0">
                <a:cs typeface="Times New Roman" pitchFamily="18" charset="0"/>
              </a:rPr>
              <a:t> </a:t>
            </a:r>
            <a:r>
              <a:rPr lang="en-US" u="sng" dirty="0" err="1" smtClean="0">
                <a:cs typeface="Times New Roman" pitchFamily="18" charset="0"/>
              </a:rPr>
              <a:t>Đồng</a:t>
            </a:r>
            <a:r>
              <a:rPr lang="en-US" u="sng" dirty="0" smtClean="0">
                <a:cs typeface="Times New Roman" pitchFamily="18" charset="0"/>
              </a:rPr>
              <a:t> </a:t>
            </a:r>
            <a:r>
              <a:rPr lang="en-US" u="sng" dirty="0" err="1" smtClean="0">
                <a:cs typeface="Times New Roman" pitchFamily="18" charset="0"/>
              </a:rPr>
              <a:t>Tử</a:t>
            </a:r>
            <a:r>
              <a:rPr lang="en-US" u="sng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còn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nhiều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lần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hiển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linh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giúp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dân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đánh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giặc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dirty="0" smtClean="0">
                <a:cs typeface="Times New Roman" pitchFamily="18" charset="0"/>
              </a:rPr>
              <a:t>    </a:t>
            </a:r>
            <a:r>
              <a:rPr lang="en-US" u="sng" dirty="0" err="1" smtClean="0">
                <a:cs typeface="Times New Roman" pitchFamily="18" charset="0"/>
              </a:rPr>
              <a:t>Nhân</a:t>
            </a:r>
            <a:r>
              <a:rPr lang="en-US" u="sng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dân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ghi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nhớ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công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ơn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u="sng" dirty="0" err="1" smtClean="0">
                <a:cs typeface="Times New Roman" pitchFamily="18" charset="0"/>
              </a:rPr>
              <a:t>Chử</a:t>
            </a:r>
            <a:r>
              <a:rPr lang="en-US" u="sng" dirty="0" smtClean="0">
                <a:cs typeface="Times New Roman" pitchFamily="18" charset="0"/>
              </a:rPr>
              <a:t> </a:t>
            </a:r>
            <a:r>
              <a:rPr lang="en-US" u="sng" dirty="0" err="1" smtClean="0">
                <a:cs typeface="Times New Roman" pitchFamily="18" charset="0"/>
              </a:rPr>
              <a:t>Đồng</a:t>
            </a:r>
            <a:r>
              <a:rPr lang="en-US" u="sng" dirty="0" smtClean="0">
                <a:cs typeface="Times New Roman" pitchFamily="18" charset="0"/>
              </a:rPr>
              <a:t> </a:t>
            </a:r>
            <a:r>
              <a:rPr lang="en-US" u="sng" dirty="0" err="1" smtClean="0">
                <a:cs typeface="Times New Roman" pitchFamily="18" charset="0"/>
              </a:rPr>
              <a:t>Tử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lập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đền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thờ</a:t>
            </a:r>
            <a:r>
              <a:rPr lang="en-US" dirty="0" smtClean="0">
                <a:cs typeface="Times New Roman" pitchFamily="18" charset="0"/>
              </a:rPr>
              <a:t> ở </a:t>
            </a:r>
            <a:r>
              <a:rPr lang="en-US" dirty="0" err="1" smtClean="0">
                <a:cs typeface="Times New Roman" pitchFamily="18" charset="0"/>
              </a:rPr>
              <a:t>nhiều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nơi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bên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sông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u="sng" dirty="0" err="1" smtClean="0">
                <a:cs typeface="Times New Roman" pitchFamily="18" charset="0"/>
              </a:rPr>
              <a:t>Hồng</a:t>
            </a:r>
            <a:r>
              <a:rPr lang="en-US" dirty="0" smtClean="0">
                <a:cs typeface="Times New Roman" pitchFamily="18" charset="0"/>
              </a:rPr>
              <a:t>. </a:t>
            </a:r>
            <a:r>
              <a:rPr lang="en-US" u="sng" dirty="0" err="1" smtClean="0">
                <a:cs typeface="Times New Roman" pitchFamily="18" charset="0"/>
              </a:rPr>
              <a:t>Cũng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từ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đó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hằng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năm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suốt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mấy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tháng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mùa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xuân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cả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một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vùng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bờ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bãi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sông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u="sng" dirty="0" err="1" smtClean="0">
                <a:cs typeface="Times New Roman" pitchFamily="18" charset="0"/>
              </a:rPr>
              <a:t>Hồng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lại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nô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nức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làm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lễ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err="1" smtClean="0">
                <a:cs typeface="Times New Roman" pitchFamily="18" charset="0"/>
              </a:rPr>
              <a:t>mở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hội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để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tưởng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nhớ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ông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  <a:buNone/>
              <a:defRPr/>
            </a:pPr>
            <a:r>
              <a:rPr lang="en-US" i="1" dirty="0" smtClean="0">
                <a:cs typeface="Times New Roman" pitchFamily="18" charset="0"/>
              </a:rPr>
              <a:t>                                                                     Theo </a:t>
            </a:r>
            <a:r>
              <a:rPr lang="en-US" i="1" dirty="0" err="1" smtClean="0">
                <a:cs typeface="Times New Roman" pitchFamily="18" charset="0"/>
              </a:rPr>
              <a:t>Hoàng</a:t>
            </a:r>
            <a:r>
              <a:rPr lang="en-US" i="1" dirty="0" smtClean="0">
                <a:cs typeface="Times New Roman" pitchFamily="18" charset="0"/>
              </a:rPr>
              <a:t> </a:t>
            </a:r>
            <a:r>
              <a:rPr lang="en-US" i="1" dirty="0" err="1" smtClean="0">
                <a:cs typeface="Times New Roman" pitchFamily="18" charset="0"/>
              </a:rPr>
              <a:t>Lê</a:t>
            </a:r>
            <a:endParaRPr lang="vi-VN" i="1" dirty="0" smtClean="0"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472" y="285728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vi-VN" sz="3600" dirty="0" smtClean="0">
                <a:solidFill>
                  <a:srgbClr val="0000CC"/>
                </a:solidFill>
              </a:rPr>
              <a:t>Sự </a:t>
            </a:r>
            <a:r>
              <a:rPr lang="vi-VN" sz="3600" dirty="0" smtClean="0">
                <a:solidFill>
                  <a:srgbClr val="0000CC"/>
                </a:solidFill>
              </a:rPr>
              <a:t>tích lễ hội Chử Đồng Tử</a:t>
            </a:r>
          </a:p>
          <a:p>
            <a:pPr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vi-VN" sz="3200" dirty="0" smtClean="0">
                <a:solidFill>
                  <a:srgbClr val="0000CC"/>
                </a:solidFill>
              </a:rPr>
              <a:t>Sự </a:t>
            </a:r>
            <a:r>
              <a:rPr lang="vi-VN" sz="3200" dirty="0" smtClean="0">
                <a:solidFill>
                  <a:srgbClr val="0000CC"/>
                </a:solidFill>
              </a:rPr>
              <a:t>tích lễ hội Chử Đồng Tử</a:t>
            </a:r>
          </a:p>
          <a:p>
            <a:pPr>
              <a:buNone/>
            </a:pPr>
            <a:r>
              <a:rPr lang="vi-VN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vi-VN" dirty="0" smtClean="0"/>
              <a:t>                 </a:t>
            </a:r>
            <a:r>
              <a:rPr lang="en-US" dirty="0" smtClean="0"/>
              <a:t>    </a:t>
            </a:r>
            <a:r>
              <a:rPr lang="vi-VN" dirty="0" smtClean="0"/>
              <a:t> </a:t>
            </a:r>
            <a:r>
              <a:rPr lang="vi-VN" u="sng" dirty="0" smtClean="0"/>
              <a:t>Luyện viết từ </a:t>
            </a:r>
            <a:r>
              <a:rPr lang="en-US" u="sng" dirty="0" smtClean="0"/>
              <a:t>:</a:t>
            </a:r>
            <a:r>
              <a:rPr lang="vi-VN" u="sng" dirty="0" smtClean="0"/>
              <a:t>  </a:t>
            </a:r>
            <a:r>
              <a:rPr lang="vi-VN" dirty="0" smtClean="0"/>
              <a:t>                        </a:t>
            </a:r>
            <a:r>
              <a:rPr lang="en-US" u="sng" dirty="0" smtClean="0"/>
              <a:t> </a:t>
            </a:r>
            <a:r>
              <a:rPr lang="vi-VN" u="sng" dirty="0" smtClean="0"/>
              <a:t>Bài tập</a:t>
            </a:r>
            <a:r>
              <a:rPr lang="en-US" u="sng" dirty="0" smtClean="0"/>
              <a:t>:</a:t>
            </a:r>
            <a:endParaRPr lang="vi-VN" u="sng" dirty="0" smtClean="0"/>
          </a:p>
          <a:p>
            <a:pPr>
              <a:buNone/>
            </a:pPr>
            <a:r>
              <a:rPr lang="vi-VN" dirty="0" smtClean="0"/>
              <a:t>               </a:t>
            </a:r>
            <a:r>
              <a:rPr lang="en-US" dirty="0" smtClean="0"/>
              <a:t>      </a:t>
            </a:r>
            <a:r>
              <a:rPr lang="vi-VN" dirty="0" smtClean="0"/>
              <a:t> Ch</a:t>
            </a:r>
            <a:r>
              <a:rPr lang="vi-VN" dirty="0" smtClean="0">
                <a:solidFill>
                  <a:srgbClr val="FF0000"/>
                </a:solidFill>
              </a:rPr>
              <a:t>ử</a:t>
            </a:r>
            <a:r>
              <a:rPr lang="vi-VN" dirty="0" smtClean="0"/>
              <a:t> Đ</a:t>
            </a:r>
            <a:r>
              <a:rPr lang="vi-VN" dirty="0" smtClean="0">
                <a:solidFill>
                  <a:srgbClr val="FF0000"/>
                </a:solidFill>
              </a:rPr>
              <a:t>ồng</a:t>
            </a:r>
            <a:r>
              <a:rPr lang="vi-VN" dirty="0" smtClean="0"/>
              <a:t> Tử</a:t>
            </a:r>
          </a:p>
          <a:p>
            <a:pPr>
              <a:buNone/>
            </a:pPr>
            <a:r>
              <a:rPr lang="vi-VN" dirty="0" smtClean="0"/>
              <a:t>                </a:t>
            </a:r>
            <a:r>
              <a:rPr lang="en-US" dirty="0" smtClean="0"/>
              <a:t>      </a:t>
            </a:r>
            <a:r>
              <a:rPr lang="vi-VN" dirty="0" smtClean="0"/>
              <a:t>h</a:t>
            </a:r>
            <a:r>
              <a:rPr lang="vi-VN" dirty="0" smtClean="0">
                <a:solidFill>
                  <a:srgbClr val="FF0000"/>
                </a:solidFill>
              </a:rPr>
              <a:t>iển</a:t>
            </a:r>
            <a:r>
              <a:rPr lang="vi-VN" dirty="0" smtClean="0"/>
              <a:t> linh</a:t>
            </a:r>
          </a:p>
          <a:p>
            <a:pPr>
              <a:buNone/>
            </a:pPr>
            <a:r>
              <a:rPr lang="vi-VN" dirty="0" smtClean="0"/>
              <a:t>               </a:t>
            </a:r>
            <a:r>
              <a:rPr lang="en-US" dirty="0" smtClean="0"/>
              <a:t>      </a:t>
            </a:r>
            <a:r>
              <a:rPr lang="vi-VN" dirty="0" smtClean="0"/>
              <a:t> đ</a:t>
            </a:r>
            <a:r>
              <a:rPr lang="vi-VN" dirty="0" smtClean="0">
                <a:solidFill>
                  <a:srgbClr val="FF0000"/>
                </a:solidFill>
              </a:rPr>
              <a:t>ền</a:t>
            </a:r>
            <a:r>
              <a:rPr lang="vi-VN" dirty="0" smtClean="0"/>
              <a:t> th</a:t>
            </a:r>
            <a:r>
              <a:rPr lang="vi-VN" dirty="0" smtClean="0">
                <a:solidFill>
                  <a:srgbClr val="FF0000"/>
                </a:solidFill>
              </a:rPr>
              <a:t>ờ</a:t>
            </a:r>
          </a:p>
          <a:p>
            <a:pPr>
              <a:buNone/>
            </a:pPr>
            <a:r>
              <a:rPr lang="vi-VN" dirty="0" smtClean="0"/>
              <a:t>                </a:t>
            </a:r>
            <a:r>
              <a:rPr lang="en-US" dirty="0" smtClean="0"/>
              <a:t>      </a:t>
            </a:r>
            <a:r>
              <a:rPr lang="vi-VN" dirty="0" smtClean="0"/>
              <a:t>nô n</a:t>
            </a:r>
            <a:r>
              <a:rPr lang="vi-VN" dirty="0" smtClean="0">
                <a:solidFill>
                  <a:srgbClr val="FF0000"/>
                </a:solidFill>
              </a:rPr>
              <a:t>ức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dirty="0" smtClean="0">
                <a:cs typeface="Times New Roman" pitchFamily="18" charset="0"/>
              </a:rPr>
              <a:t> </a:t>
            </a:r>
            <a:r>
              <a:rPr lang="vi-VN" dirty="0" smtClean="0">
                <a:cs typeface="Times New Roman" pitchFamily="18" charset="0"/>
              </a:rPr>
              <a:t>  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857488" y="4142586"/>
            <a:ext cx="31432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:\CONG NGHE.PE UT\Materials from Hanh Tran\hinh dong\hinh dong CSET\My Pictures\AddEmoticons04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1090" y="6357958"/>
            <a:ext cx="566736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vi-VN" sz="3200" dirty="0" smtClean="0">
                <a:solidFill>
                  <a:srgbClr val="0000CC"/>
                </a:solidFill>
              </a:rPr>
              <a:t>Sự </a:t>
            </a:r>
            <a:r>
              <a:rPr lang="vi-VN" sz="3200" dirty="0" smtClean="0">
                <a:solidFill>
                  <a:srgbClr val="0000CC"/>
                </a:solidFill>
              </a:rPr>
              <a:t>tích lễ hội Chử Đồng Tử</a:t>
            </a:r>
          </a:p>
          <a:p>
            <a:pPr>
              <a:buNone/>
            </a:pPr>
            <a:endParaRPr lang="vi-VN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vi-VN" sz="2000" dirty="0" smtClean="0">
                <a:cs typeface="Times New Roman" pitchFamily="18" charset="0"/>
              </a:rPr>
              <a:t>     </a:t>
            </a:r>
            <a:r>
              <a:rPr lang="en-US" sz="2800" dirty="0" err="1" smtClean="0">
                <a:cs typeface="Times New Roman" pitchFamily="18" charset="0"/>
              </a:rPr>
              <a:t>Sau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khi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đã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về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trời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Ch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ử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Đ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ồng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Tử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còn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nhiều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lần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h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iển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linh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giúp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dân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đánh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giặc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2800" dirty="0" smtClean="0">
                <a:cs typeface="Times New Roman" pitchFamily="18" charset="0"/>
              </a:rPr>
              <a:t>    </a:t>
            </a:r>
            <a:r>
              <a:rPr lang="en-US" sz="2800" dirty="0" err="1" smtClean="0">
                <a:cs typeface="Times New Roman" pitchFamily="18" charset="0"/>
              </a:rPr>
              <a:t>Nhân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dân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ghi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nhớ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công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ơn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Chử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Đồng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Tử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lập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đ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ền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th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ờ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ở </a:t>
            </a:r>
            <a:r>
              <a:rPr lang="en-US" sz="2800" dirty="0" err="1" smtClean="0">
                <a:cs typeface="Times New Roman" pitchFamily="18" charset="0"/>
              </a:rPr>
              <a:t>nhiều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nơi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bên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sông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Hồng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en-US" sz="2800" dirty="0" err="1" smtClean="0">
                <a:cs typeface="Times New Roman" pitchFamily="18" charset="0"/>
              </a:rPr>
              <a:t>Cũng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từ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đó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hằng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năm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suốt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mấy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tháng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mùa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xuân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cả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một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vùng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bờ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bãi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sông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Hồng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lại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nô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ức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làm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lễ</a:t>
            </a:r>
            <a:r>
              <a:rPr lang="en-US" sz="2800" dirty="0" smtClean="0">
                <a:cs typeface="Times New Roman" pitchFamily="18" charset="0"/>
              </a:rPr>
              <a:t>, </a:t>
            </a:r>
            <a:r>
              <a:rPr lang="en-US" sz="2800" dirty="0" err="1" smtClean="0">
                <a:cs typeface="Times New Roman" pitchFamily="18" charset="0"/>
              </a:rPr>
              <a:t>mở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hội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để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tưởng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nhớ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ông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2800" dirty="0" smtClean="0">
                <a:cs typeface="Times New Roman" pitchFamily="18" charset="0"/>
              </a:rPr>
              <a:t>                                                     </a:t>
            </a:r>
            <a:r>
              <a:rPr lang="en-US" sz="2800" i="1" dirty="0" smtClean="0">
                <a:cs typeface="Times New Roman" pitchFamily="18" charset="0"/>
              </a:rPr>
              <a:t>Theo </a:t>
            </a:r>
            <a:r>
              <a:rPr lang="en-US" sz="2800" i="1" dirty="0" err="1" smtClean="0">
                <a:cs typeface="Times New Roman" pitchFamily="18" charset="0"/>
              </a:rPr>
              <a:t>Hoàng</a:t>
            </a:r>
            <a:r>
              <a:rPr lang="en-US" sz="2800" i="1" dirty="0" smtClean="0">
                <a:cs typeface="Times New Roman" pitchFamily="18" charset="0"/>
              </a:rPr>
              <a:t> </a:t>
            </a:r>
            <a:r>
              <a:rPr lang="en-US" sz="2800" i="1" dirty="0" err="1" smtClean="0">
                <a:cs typeface="Times New Roman" pitchFamily="18" charset="0"/>
              </a:rPr>
              <a:t>Lê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7620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vi-VN" sz="3600" dirty="0" smtClean="0">
                <a:cs typeface="Times New Roman" pitchFamily="18" charset="0"/>
              </a:rPr>
              <a:t>(2) Điền vào chỗ trống: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4000" dirty="0" smtClean="0">
                <a:cs typeface="Times New Roman" pitchFamily="18" charset="0"/>
              </a:rPr>
              <a:t>a</a:t>
            </a:r>
            <a:r>
              <a:rPr lang="en-US" sz="4000" dirty="0">
                <a:cs typeface="Times New Roman" pitchFamily="18" charset="0"/>
              </a:rPr>
              <a:t>/  </a:t>
            </a: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r , d hay </a:t>
            </a:r>
            <a:r>
              <a:rPr lang="en-US" sz="4000" dirty="0" err="1">
                <a:solidFill>
                  <a:srgbClr val="FF0000"/>
                </a:solidFill>
                <a:cs typeface="Times New Roman" pitchFamily="18" charset="0"/>
              </a:rPr>
              <a:t>gi</a:t>
            </a: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en-US" sz="4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339" name="Rectangle 5"/>
          <p:cNvSpPr>
            <a:spLocks noRot="1" noChangeArrowheads="1"/>
          </p:cNvSpPr>
          <p:nvPr/>
        </p:nvSpPr>
        <p:spPr bwMode="auto">
          <a:xfrm>
            <a:off x="457200" y="2824163"/>
            <a:ext cx="845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 b="0">
                <a:solidFill>
                  <a:srgbClr val="0000FF"/>
                </a:solidFill>
              </a:rPr>
              <a:t>      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04800" y="2519363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cs typeface="Times New Roman" pitchFamily="18" charset="0"/>
              </a:rPr>
              <a:t>       </a:t>
            </a:r>
            <a:r>
              <a:rPr lang="en-US" sz="3200" dirty="0" err="1">
                <a:cs typeface="Times New Roman" pitchFamily="18" charset="0"/>
              </a:rPr>
              <a:t>Hoa</a:t>
            </a:r>
            <a:r>
              <a:rPr lang="en-US" sz="3200" dirty="0">
                <a:cs typeface="Times New Roman" pitchFamily="18" charset="0"/>
              </a:rPr>
              <a:t> …</a:t>
            </a:r>
            <a:r>
              <a:rPr lang="en-US" sz="3200" dirty="0" err="1">
                <a:cs typeface="Times New Roman" pitchFamily="18" charset="0"/>
              </a:rPr>
              <a:t>ấy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đẹp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một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cách</a:t>
            </a:r>
            <a:r>
              <a:rPr lang="en-US" sz="3200" dirty="0">
                <a:cs typeface="Times New Roman" pitchFamily="18" charset="0"/>
              </a:rPr>
              <a:t> … </a:t>
            </a:r>
            <a:r>
              <a:rPr lang="en-US" sz="3200" dirty="0" err="1">
                <a:cs typeface="Times New Roman" pitchFamily="18" charset="0"/>
              </a:rPr>
              <a:t>ản</a:t>
            </a:r>
            <a:r>
              <a:rPr lang="en-US" sz="3200" dirty="0">
                <a:cs typeface="Times New Roman" pitchFamily="18" charset="0"/>
              </a:rPr>
              <a:t> …ị. </a:t>
            </a:r>
            <a:r>
              <a:rPr lang="en-US" sz="3200" dirty="0" err="1">
                <a:cs typeface="Times New Roman" pitchFamily="18" charset="0"/>
              </a:rPr>
              <a:t>Mỗi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cánh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hoa</a:t>
            </a:r>
            <a:r>
              <a:rPr lang="en-US" sz="3200" dirty="0">
                <a:cs typeface="Times New Roman" pitchFamily="18" charset="0"/>
              </a:rPr>
              <a:t> … </a:t>
            </a:r>
            <a:r>
              <a:rPr lang="en-US" sz="3200" dirty="0" err="1">
                <a:cs typeface="Times New Roman" pitchFamily="18" charset="0"/>
              </a:rPr>
              <a:t>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hệt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một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chiếc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lá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chỉ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có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điều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mong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manh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hơn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có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màu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sắc</a:t>
            </a:r>
            <a:r>
              <a:rPr lang="en-US" sz="3200" dirty="0">
                <a:cs typeface="Times New Roman" pitchFamily="18" charset="0"/>
              </a:rPr>
              <a:t> …</a:t>
            </a:r>
            <a:r>
              <a:rPr lang="en-US" sz="3200" dirty="0" err="1">
                <a:cs typeface="Times New Roman" pitchFamily="18" charset="0"/>
              </a:rPr>
              <a:t>ực</a:t>
            </a:r>
            <a:r>
              <a:rPr lang="en-US" sz="3200" dirty="0">
                <a:cs typeface="Times New Roman" pitchFamily="18" charset="0"/>
              </a:rPr>
              <a:t> …ỡ. </a:t>
            </a:r>
            <a:r>
              <a:rPr lang="en-US" sz="3200" dirty="0" err="1">
                <a:cs typeface="Times New Roman" pitchFamily="18" charset="0"/>
              </a:rPr>
              <a:t>Lớp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lớp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hoa</a:t>
            </a:r>
            <a:r>
              <a:rPr lang="en-US" sz="3200" dirty="0">
                <a:cs typeface="Times New Roman" pitchFamily="18" charset="0"/>
              </a:rPr>
              <a:t> …</a:t>
            </a:r>
            <a:r>
              <a:rPr lang="en-US" sz="3200" dirty="0" err="1">
                <a:cs typeface="Times New Roman" pitchFamily="18" charset="0"/>
              </a:rPr>
              <a:t>ấy</a:t>
            </a:r>
            <a:r>
              <a:rPr lang="en-US" sz="3200" dirty="0">
                <a:cs typeface="Times New Roman" pitchFamily="18" charset="0"/>
              </a:rPr>
              <a:t> …</a:t>
            </a:r>
            <a:r>
              <a:rPr lang="en-US" sz="3200" dirty="0" err="1">
                <a:cs typeface="Times New Roman" pitchFamily="18" charset="0"/>
              </a:rPr>
              <a:t>ải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kín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mặt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sân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nhưng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chỉ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cần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một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làn</a:t>
            </a:r>
            <a:r>
              <a:rPr lang="en-US" sz="3200" dirty="0">
                <a:cs typeface="Times New Roman" pitchFamily="18" charset="0"/>
              </a:rPr>
              <a:t> …ó </a:t>
            </a:r>
            <a:r>
              <a:rPr lang="en-US" sz="3200" dirty="0" err="1">
                <a:cs typeface="Times New Roman" pitchFamily="18" charset="0"/>
              </a:rPr>
              <a:t>thoảng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chúng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tản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mát</a:t>
            </a:r>
            <a:r>
              <a:rPr lang="en-US" sz="3200" dirty="0">
                <a:cs typeface="Times New Roman" pitchFamily="18" charset="0"/>
              </a:rPr>
              <a:t> bay </a:t>
            </a:r>
            <a:r>
              <a:rPr lang="en-US" sz="3200" dirty="0" err="1">
                <a:cs typeface="Times New Roman" pitchFamily="18" charset="0"/>
              </a:rPr>
              <a:t>đi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mất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cs typeface="Times New Roman" pitchFamily="18" charset="0"/>
              </a:rPr>
              <a:t>                                </a:t>
            </a:r>
            <a:r>
              <a:rPr lang="vi-VN" sz="3200" dirty="0" smtClean="0">
                <a:cs typeface="Times New Roman" pitchFamily="18" charset="0"/>
              </a:rPr>
              <a:t>  </a:t>
            </a:r>
            <a:r>
              <a:rPr lang="en-US" sz="3200" dirty="0" smtClean="0">
                <a:cs typeface="Times New Roman" pitchFamily="18" charset="0"/>
              </a:rPr>
              <a:t>Theo </a:t>
            </a:r>
            <a:r>
              <a:rPr lang="en-US" sz="3200" dirty="0" err="1">
                <a:cs typeface="Times New Roman" pitchFamily="18" charset="0"/>
              </a:rPr>
              <a:t>Trần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Hoài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Dương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814498" y="2519363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gi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314960" y="25193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gi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619892" y="255269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243126" y="3000372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gi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6286512" y="350043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7215206" y="350043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2681294" y="3976695"/>
            <a:ext cx="67626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</a:rPr>
              <a:t>gi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3714744" y="4000504"/>
            <a:ext cx="6857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3257560" y="4477416"/>
            <a:ext cx="885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</a:rPr>
              <a:t>gi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868" y="71414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0070C0"/>
                </a:solidFill>
              </a:rPr>
              <a:t>BÀI TẬP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351" grpId="0"/>
      <p:bldP spid="14353" grpId="0"/>
      <p:bldP spid="14354" grpId="0"/>
      <p:bldP spid="14355" grpId="0"/>
      <p:bldP spid="14356" grpId="0"/>
      <p:bldP spid="14357" grpId="0"/>
      <p:bldP spid="14358" grpId="0"/>
      <p:bldP spid="14359" grpId="0"/>
      <p:bldP spid="14360" grpId="0"/>
      <p:bldP spid="143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\Downloads\images (25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10252&quot;&gt;&lt;/object&gt;&lt;object type=&quot;2&quot; unique_id=&quot;10253&quot;&gt;&lt;object type=&quot;3&quot; unique_id=&quot;10254&quot;&gt;&lt;property id=&quot;20148&quot; value=&quot;5&quot;/&gt;&lt;property id=&quot;20300&quot; value=&quot;Slide 1&quot;/&gt;&lt;property id=&quot;20307&quot; value=&quot;257&quot;/&gt;&lt;/object&gt;&lt;object type=&quot;3&quot; unique_id=&quot;10255&quot;&gt;&lt;property id=&quot;20148&quot; value=&quot;5&quot;/&gt;&lt;property id=&quot;20300&quot; value=&quot;Slide 2&quot;/&gt;&lt;property id=&quot;20307&quot; value=&quot;258&quot;/&gt;&lt;/object&gt;&lt;object type=&quot;3&quot; unique_id=&quot;10256&quot;&gt;&lt;property id=&quot;20148&quot; value=&quot;5&quot;/&gt;&lt;property id=&quot;20300&quot; value=&quot;Slide 3&quot;/&gt;&lt;property id=&quot;20307&quot; value=&quot;266&quot;/&gt;&lt;/object&gt;&lt;object type=&quot;3&quot; unique_id=&quot;10257&quot;&gt;&lt;property id=&quot;20148&quot; value=&quot;5&quot;/&gt;&lt;property id=&quot;20300&quot; value=&quot;Slide 4&quot;/&gt;&lt;property id=&quot;20307&quot; value=&quot;260&quot;/&gt;&lt;/object&gt;&lt;object type=&quot;3&quot; unique_id=&quot;10258&quot;&gt;&lt;property id=&quot;20148&quot; value=&quot;5&quot;/&gt;&lt;property id=&quot;20300&quot; value=&quot;Slide 5&quot;/&gt;&lt;property id=&quot;20307&quot; value=&quot;261&quot;/&gt;&lt;/object&gt;&lt;object type=&quot;3&quot; unique_id=&quot;10259&quot;&gt;&lt;property id=&quot;20148&quot; value=&quot;5&quot;/&gt;&lt;property id=&quot;20300&quot; value=&quot;Slide 6&quot;/&gt;&lt;property id=&quot;20307&quot; value=&quot;267&quot;/&gt;&lt;/object&gt;&lt;object type=&quot;3&quot; unique_id=&quot;10260&quot;&gt;&lt;property id=&quot;20148&quot; value=&quot;5&quot;/&gt;&lt;property id=&quot;20300&quot; value=&quot;Slide 7&quot;/&gt;&lt;property id=&quot;20307&quot; value=&quot;263&quot;/&gt;&lt;/object&gt;&lt;object type=&quot;3&quot; unique_id=&quot;10261&quot;&gt;&lt;property id=&quot;20148&quot; value=&quot;5&quot;/&gt;&lt;property id=&quot;20300&quot; value=&quot;Slide 8&quot;/&gt;&lt;property id=&quot;20307&quot; value=&quot;268&quot;/&gt;&lt;/object&gt;&lt;object type=&quot;3&quot; unique_id=&quot;10262&quot;&gt;&lt;property id=&quot;20148&quot; value=&quot;5&quot;/&gt;&lt;property id=&quot;20300&quot; value=&quot;Slide 9&quot;/&gt;&lt;property id=&quot;20307&quot; value=&quot;276&quot;/&gt;&lt;/object&gt;&lt;object type=&quot;3&quot; unique_id=&quot;10263&quot;&gt;&lt;property id=&quot;20148&quot; value=&quot;5&quot;/&gt;&lt;property id=&quot;20300&quot; value=&quot;Slide 10&quot;/&gt;&lt;property id=&quot;20307&quot; value=&quot;277&quot;/&gt;&lt;/object&gt;&lt;object type=&quot;3&quot; unique_id=&quot;10264&quot;&gt;&lt;property id=&quot;20148&quot; value=&quot;5&quot;/&gt;&lt;property id=&quot;20300&quot; value=&quot;Slide 11&quot;/&gt;&lt;property id=&quot;20307&quot; value=&quot;278&quot;/&gt;&lt;/object&gt;&lt;object type=&quot;3&quot; unique_id=&quot;10265&quot;&gt;&lt;property id=&quot;20148&quot; value=&quot;5&quot;/&gt;&lt;property id=&quot;20300&quot; value=&quot;Slide 12&quot;/&gt;&lt;property id=&quot;20307&quot; value=&quot;269&quot;/&gt;&lt;/object&gt;&lt;object type=&quot;3&quot; unique_id=&quot;10266&quot;&gt;&lt;property id=&quot;20148&quot; value=&quot;5&quot;/&gt;&lt;property id=&quot;20300&quot; value=&quot;Slide 13&quot;/&gt;&lt;property id=&quot;20307&quot; value=&quot;272&quot;/&gt;&lt;/object&gt;&lt;object type=&quot;3&quot; unique_id=&quot;10267&quot;&gt;&lt;property id=&quot;20148&quot; value=&quot;5&quot;/&gt;&lt;property id=&quot;20300&quot; value=&quot;Slide 14&quot;/&gt;&lt;property id=&quot;20307&quot; value=&quot;273&quot;/&gt;&lt;/object&gt;&lt;object type=&quot;3&quot; unique_id=&quot;10268&quot;&gt;&lt;property id=&quot;20148&quot; value=&quot;5&quot;/&gt;&lt;property id=&quot;20300&quot; value=&quot;Slide 15&quot;/&gt;&lt;property id=&quot;20307&quot; value=&quot;274&quot;/&gt;&lt;/object&gt;&lt;object type=&quot;3&quot; unique_id=&quot;10269&quot;&gt;&lt;property id=&quot;20148&quot; value=&quot;5&quot;/&gt;&lt;property id=&quot;20300&quot; value=&quot;Slide 16&quot;/&gt;&lt;property id=&quot;20307&quot; value=&quot;27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200</TotalTime>
  <Words>784</Words>
  <Application>Microsoft Office PowerPoint</Application>
  <PresentationFormat>On-screen Show (4:3)</PresentationFormat>
  <Paragraphs>73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Oriel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34</cp:revision>
  <dcterms:created xsi:type="dcterms:W3CDTF">2013-03-12T11:38:33Z</dcterms:created>
  <dcterms:modified xsi:type="dcterms:W3CDTF">2017-02-22T06:42:12Z</dcterms:modified>
</cp:coreProperties>
</file>